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256" r:id="rId5"/>
    <p:sldId id="613" r:id="rId6"/>
    <p:sldId id="600" r:id="rId7"/>
    <p:sldId id="612" r:id="rId8"/>
    <p:sldId id="610" r:id="rId9"/>
    <p:sldId id="614" r:id="rId10"/>
    <p:sldId id="599" r:id="rId11"/>
  </p:sldIdLst>
  <p:sldSz cx="12192000" cy="6858000"/>
  <p:notesSz cx="6742113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2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9F442A-4CE4-F8E4-9995-DE9CA4066AF7}" v="703" dt="2023-04-28T12:33:32.417"/>
    <p1510:client id="{7B445E8D-FCED-4C61-BC09-93C2C4E70AE5}" v="36" vWet="38" dt="2023-04-28T10:34:51.3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37"/>
        <p:guide pos="3817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7E4DFC-F634-4D73-9D2F-D5ECF1FF85CD}" type="datetimeFigureOut">
              <a:rPr lang="en-GB" smtClean="0"/>
              <a:t>28/04/2023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22963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4212" y="4751220"/>
            <a:ext cx="539369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21582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8971" y="9377318"/>
            <a:ext cx="2921582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31FF3D-C57E-48FF-9FA6-36005D5CDC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835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B36CB-D94B-48D4-AFA4-EDA188BF3C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31966" y="1690777"/>
            <a:ext cx="10354902" cy="1819186"/>
          </a:xfrm>
        </p:spPr>
        <p:txBody>
          <a:bodyPr anchor="b"/>
          <a:lstStyle>
            <a:lvl1pPr algn="ctr">
              <a:defRPr sz="6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6D89B1-64CE-4B05-AAE5-074032DE03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31965" y="3602038"/>
            <a:ext cx="1035490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2C7923-AD00-4B40-943F-2DB19FF68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27B31-A628-4475-9BE1-02A1520BA257}" type="datetime1">
              <a:rPr lang="en-GB" smtClean="0"/>
              <a:t>28/04/2023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A7A2AF-C284-41F5-855B-FB958ECC8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EA1312-A56F-4107-AF60-2CEC1108F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B77E4-D16E-4E80-BECE-B10ACE50DA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2997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178C9-A202-4C51-B684-AA032EABD8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51712D-40E3-4808-8F41-604367F050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F0282E-62AF-462C-ADF8-EAC9CB9AE8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247AF-18E3-4FF4-8E7C-E108C233B447}" type="datetime1">
              <a:rPr lang="en-GB" smtClean="0"/>
              <a:t>28/04/2023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6A18F8-DBB2-4022-9FFD-4187D9DC1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E5ED38-9185-4A18-AC56-4057D95F3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B77E4-D16E-4E80-BECE-B10ACE50DA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973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392E3F8-2304-4551-B7FA-8AA677A5C7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176138-96CD-4183-9D23-AF9D8A2FAF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8F10A5-F94F-471A-BEDA-C188388F4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B61A8-67E4-4DEA-B30B-233998EA809D}" type="datetime1">
              <a:rPr lang="en-GB" smtClean="0"/>
              <a:t>28/04/2023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511EF-642F-4FA3-AAC0-A1EB4C176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E1B102-DC2E-4793-9367-584169C35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B77E4-D16E-4E80-BECE-B10ACE50DA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3149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9236A1-C13E-4D71-BF17-82874A16F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0EE4EA-D4C6-4E7D-9B43-5949519CEA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03DDD2-1229-45D9-A48A-D21A7DCB4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B766A-8271-4045-B3EA-45E17C067BC8}" type="datetime1">
              <a:rPr lang="en-GB" smtClean="0"/>
              <a:t>28/04/2023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32D306-A763-4823-B787-EBB23E25D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736E41-53EE-44AD-A9C4-9DE60A1AF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15725" y="6356349"/>
            <a:ext cx="485056" cy="365125"/>
          </a:xfrm>
        </p:spPr>
        <p:txBody>
          <a:bodyPr/>
          <a:lstStyle>
            <a:lvl1pPr algn="ctr">
              <a:defRPr/>
            </a:lvl1pPr>
          </a:lstStyle>
          <a:p>
            <a:fld id="{507B77E4-D16E-4E80-BECE-B10ACE50DA1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5946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3FA1AB-71E0-4F72-877C-EF4190496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AD2F5F-4EB9-4387-A976-A25B7EDAA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25A7FD-0F4E-4770-BCDE-EEB18302C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9D354-8EAC-4336-9C03-12B34884C400}" type="datetime1">
              <a:rPr lang="en-GB" smtClean="0"/>
              <a:t>28/04/2023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55AE23-3BD8-4F3F-8504-A57CF0148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F193EB-4E55-4452-8BFA-FC4ADFB30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B77E4-D16E-4E80-BECE-B10ACE50DA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4143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60426E-C5AA-447E-B245-CE13FAC85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631D3B-A82D-4F42-8161-FDEF5C94C7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6B4280-832B-4E3E-A685-288574ACEA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8A551F-DE46-45D9-8187-7C49DB76B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BCC0B-F367-4E8B-B00D-614398050CCE}" type="datetime1">
              <a:rPr lang="en-GB" smtClean="0"/>
              <a:t>28/04/2023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C0D068-AADB-444B-AF96-AEA7A3E52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B5855F-6522-410D-9533-DE0786C15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B77E4-D16E-4E80-BECE-B10ACE50DA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791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D695F-D396-4053-96F1-06C77BA8C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B2C5B3-4A31-4F74-BA8A-817FF1C2DA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ADA3FD-8E7C-45F9-AFFD-6944CBA5C2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90AE02-86C8-4CB8-919E-B419B2EF7C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A45E8A-33D4-4584-B0D3-57C9AF2969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EF32C08-7772-4D0F-83FC-B24E8B9A2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74214-55C3-464E-BBF2-DAC244E0F8F9}" type="datetime1">
              <a:rPr lang="en-GB" smtClean="0"/>
              <a:t>28/04/2023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221EB3-2F51-4861-8551-80F87B0C0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9658968-8CEF-46CF-A1E3-23EEB9AD4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B77E4-D16E-4E80-BECE-B10ACE50DA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8170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C95434-97F3-4F7C-AFD9-F1CE0A296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CDA661-64F2-44BA-9D48-6E8B3978B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DA792-EAAA-47F2-9A74-C900FB01117F}" type="datetime1">
              <a:rPr lang="en-GB" smtClean="0"/>
              <a:t>28/04/2023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DEAAFA-31AC-488D-BEC9-D608E644C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5AE410-B0C7-4CCF-B861-7AC0D193E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B77E4-D16E-4E80-BECE-B10ACE50DA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499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1E2342E-9330-4BB7-8B1D-045B88061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2CDD2-7ADD-42CB-B708-BE6DB136EC22}" type="datetime1">
              <a:rPr lang="en-GB" smtClean="0"/>
              <a:t>28/04/2023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965B5D-A0DA-46A2-8211-E32405DC1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1383DD-ED93-493E-AF86-79F88303C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B77E4-D16E-4E80-BECE-B10ACE50DA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8190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673DE-20D1-4DE3-9909-301E3458F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B304F6-BAFB-4712-9511-A472107E63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3B43B6-65D9-4DEE-9C63-6F84E8EC08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232E8C-2485-4D6E-AECB-0C245F144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64D67-73EF-4625-9A17-393191BC9E4A}" type="datetime1">
              <a:rPr lang="en-GB" smtClean="0"/>
              <a:t>28/04/2023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323B59-9DC2-4E2E-A551-295FD78C8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55A9DC-2666-4674-A378-4F964ECB6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B77E4-D16E-4E80-BECE-B10ACE50DA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770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B9F1A-672D-4601-821E-4E993AAB2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708FC2-EB7D-47B9-BF7A-F9AB3C9884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53C29C-A160-4F25-9587-0CEA600828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7D60E5-6D85-45B1-BC0A-68BB62925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6408F-839C-4528-8E66-C8B416F8CD10}" type="datetime1">
              <a:rPr lang="en-GB" smtClean="0"/>
              <a:t>28/04/2023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8BCEA8-6C61-4C97-BF0B-9E6C516EB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F38056-AD93-45F0-A069-03818ECC1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B77E4-D16E-4E80-BECE-B10ACE50DA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211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1F84AF1-0702-4EF9-813A-2BB361D138CF}"/>
              </a:ext>
            </a:extLst>
          </p:cNvPr>
          <p:cNvSpPr/>
          <p:nvPr userDrawn="1"/>
        </p:nvSpPr>
        <p:spPr>
          <a:xfrm>
            <a:off x="11524891" y="6356349"/>
            <a:ext cx="475890" cy="682806"/>
          </a:xfrm>
          <a:prstGeom prst="roundRect">
            <a:avLst/>
          </a:prstGeom>
          <a:solidFill>
            <a:srgbClr val="0072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D1E01E-7A71-4DCC-B6D0-3CB0B9956D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35822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60E52C-EF14-4C0E-A81C-450249A6B7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ADC1E-D8D2-4584-B53B-A7A901FFF1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4C0929-79B8-456B-90A3-D74C5E125E35}" type="datetime1">
              <a:rPr lang="en-GB" smtClean="0"/>
              <a:t>28/04/2023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B93FF6-EAEF-4B43-A31B-64728A3470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EC5121-16DA-467F-8007-37B0D1B44E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57581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fld id="{507B77E4-D16E-4E80-BECE-B10ACE50DA1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09BCE69-8B30-40F4-94AB-4CC3EEFA68C5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1698" y="210500"/>
            <a:ext cx="1576002" cy="103177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9EC2818-4AB5-4BDB-AC2E-6A1E033CFD59}"/>
              </a:ext>
            </a:extLst>
          </p:cNvPr>
          <p:cNvSpPr/>
          <p:nvPr userDrawn="1"/>
        </p:nvSpPr>
        <p:spPr>
          <a:xfrm>
            <a:off x="-63260" y="-74313"/>
            <a:ext cx="444260" cy="716855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8832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kern="1200">
          <a:solidFill>
            <a:srgbClr val="0072BC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educationforhealth.org/lesson/improving-asthma-care-together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portal.e-lfh.org.uk/Component/Details/76029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portal.e-lfh.org.uk/Component/Details/777204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claire.uttley1@nhs.net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georgina.foulds1@nhs.net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LSCICB" TargetMode="External"/><Relationship Id="rId2" Type="http://schemas.openxmlformats.org/officeDocument/2006/relationships/hyperlink" Target="https://www.lancashireandsouthcumbria.icb.nhs.uk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hyperlink" Target="https://twitter.com/LSCICB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AE8EF-A4F7-410E-B20E-684EF53A94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8238" y="2114550"/>
            <a:ext cx="10826538" cy="4105266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Bef>
                <a:spcPts val="2400"/>
              </a:spcBef>
              <a:spcAft>
                <a:spcPts val="2400"/>
              </a:spcAft>
            </a:pPr>
            <a:br>
              <a:rPr lang="en-US"/>
            </a:br>
            <a:endParaRPr lang="en-GB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00076B-3459-4DC5-9D1F-43231DD44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34775" y="6356349"/>
            <a:ext cx="466006" cy="365125"/>
          </a:xfrm>
        </p:spPr>
        <p:txBody>
          <a:bodyPr/>
          <a:lstStyle/>
          <a:p>
            <a:pPr algn="ctr"/>
            <a:fld id="{507B77E4-D16E-4E80-BECE-B10ACE50DA11}" type="slidenum">
              <a:rPr lang="en-GB" smtClean="0"/>
              <a:pPr algn="ctr"/>
              <a:t>1</a:t>
            </a:fld>
            <a:endParaRPr lang="en-GB"/>
          </a:p>
        </p:txBody>
      </p:sp>
      <p:pic>
        <p:nvPicPr>
          <p:cNvPr id="1026" name="Picture 2" descr="Children and Young People’s Asthma">
            <a:extLst>
              <a:ext uri="{FF2B5EF4-FFF2-40B4-BE49-F238E27FC236}">
                <a16:creationId xmlns:a16="http://schemas.microsoft.com/office/drawing/2014/main" id="{61B9C9AF-7A5E-CBC7-9E72-6088CEA084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308" y="2015154"/>
            <a:ext cx="9748567" cy="2410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478D3E39-3D36-D98E-409F-9E6F579186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3193603" y="6901039"/>
            <a:ext cx="10472467" cy="695325"/>
          </a:xfrm>
        </p:spPr>
        <p:txBody>
          <a:bodyPr>
            <a:normAutofit/>
          </a:bodyPr>
          <a:lstStyle/>
          <a:p>
            <a:pPr algn="l"/>
            <a:endParaRPr lang="en-US"/>
          </a:p>
        </p:txBody>
      </p:sp>
      <p:pic>
        <p:nvPicPr>
          <p:cNvPr id="7" name="Picture 4" descr="NHS England partnership logo">
            <a:extLst>
              <a:ext uri="{FF2B5EF4-FFF2-40B4-BE49-F238E27FC236}">
                <a16:creationId xmlns:a16="http://schemas.microsoft.com/office/drawing/2014/main" id="{A084B0CF-340E-3C6D-3EE8-B0638268BA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26" y="4776964"/>
            <a:ext cx="1779412" cy="133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The George Coller Memorial Fund">
            <a:extLst>
              <a:ext uri="{FF2B5EF4-FFF2-40B4-BE49-F238E27FC236}">
                <a16:creationId xmlns:a16="http://schemas.microsoft.com/office/drawing/2014/main" id="{709D0502-5004-788A-36B9-1F524686D1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226" y="4845231"/>
            <a:ext cx="1779412" cy="133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6DA1762D-AAF3-0569-78F2-F208AE9AFD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4640" y="4886316"/>
            <a:ext cx="1724884" cy="133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Beat Asthma">
            <a:extLst>
              <a:ext uri="{FF2B5EF4-FFF2-40B4-BE49-F238E27FC236}">
                <a16:creationId xmlns:a16="http://schemas.microsoft.com/office/drawing/2014/main" id="{E7A79DDC-7387-9887-6D30-D1889B1EBA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2459" y="4957757"/>
            <a:ext cx="1534900" cy="133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E698E311-126F-DBC0-B1FF-FA2F1B65B9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1526" y="5020631"/>
            <a:ext cx="1752599" cy="133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Rotherham Respiratory">
            <a:extLst>
              <a:ext uri="{FF2B5EF4-FFF2-40B4-BE49-F238E27FC236}">
                <a16:creationId xmlns:a16="http://schemas.microsoft.com/office/drawing/2014/main" id="{15EEC694-53E7-9E59-8D9D-389CED1200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7907" y="5020631"/>
            <a:ext cx="2095500" cy="133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4164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ED8EA-4B12-39AF-7A13-4D9D19E74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13" y="3752849"/>
            <a:ext cx="3290887" cy="2452687"/>
          </a:xfrm>
        </p:spPr>
        <p:txBody>
          <a:bodyPr anchor="ctr">
            <a:normAutofit/>
          </a:bodyPr>
          <a:lstStyle/>
          <a:p>
            <a:r>
              <a:rPr lang="en-GB">
                <a:cs typeface="Arial"/>
              </a:rPr>
              <a:t>Online Learning</a:t>
            </a:r>
            <a:endParaRPr lang="en-GB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8DFF21C1-0464-F563-285C-7C68C7E2C37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09" r="20041" b="-1"/>
          <a:stretch/>
        </p:blipFill>
        <p:spPr bwMode="auto">
          <a:xfrm>
            <a:off x="371475" y="11"/>
            <a:ext cx="9729788" cy="2285989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6D4ACED-7AF0-EDC4-5566-80DD139E0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4614" y="2286000"/>
            <a:ext cx="9094782" cy="4070350"/>
          </a:xfrm>
        </p:spPr>
        <p:txBody>
          <a:bodyPr anchor="ctr">
            <a:noAutofit/>
          </a:bodyPr>
          <a:lstStyle/>
          <a:p>
            <a:r>
              <a:rPr lang="en-GB">
                <a:latin typeface="montserrat"/>
                <a:cs typeface="Arial"/>
              </a:rPr>
              <a:t>There are 3 online modules, tier 1 to 3, that can be accessed to support children and young people with their asthma.</a:t>
            </a:r>
          </a:p>
          <a:p>
            <a:r>
              <a:rPr lang="en-GB">
                <a:latin typeface="montserrat"/>
                <a:cs typeface="Arial"/>
              </a:rPr>
              <a:t>All are free.</a:t>
            </a:r>
          </a:p>
          <a:p>
            <a:r>
              <a:rPr lang="en-GB">
                <a:latin typeface="montserrat"/>
                <a:cs typeface="Arial"/>
              </a:rPr>
              <a:t>The next 3 slides outline who the courses are aimed at and links provided to each tier directly to the learning.</a:t>
            </a:r>
          </a:p>
          <a:p>
            <a:r>
              <a:rPr lang="en-GB">
                <a:latin typeface="montserrat"/>
                <a:cs typeface="Arial"/>
              </a:rPr>
              <a:t>Thy are all based on up-to-date evidence and resources.</a:t>
            </a:r>
          </a:p>
          <a:p>
            <a:r>
              <a:rPr lang="en-GB">
                <a:latin typeface="montserrat"/>
                <a:cs typeface="Arial"/>
              </a:rPr>
              <a:t>It is an excellent opportunity to learn or update new skills to make a difference to a child or young person's day to day life and to make their future healthy and long.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289459-3820-1E6C-9387-538408C09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4600" y="6356350"/>
            <a:ext cx="2743200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507B77E4-D16E-4E80-BECE-B10ACE50DA11}" type="slidenum">
              <a:rPr lang="en-GB" sz="1200">
                <a:solidFill>
                  <a:schemeClr val="tx1">
                    <a:lumMod val="75000"/>
                    <a:lumOff val="25000"/>
                  </a:schemeClr>
                </a:solidFill>
              </a:rPr>
              <a:pPr algn="r">
                <a:spcAft>
                  <a:spcPts val="600"/>
                </a:spcAft>
              </a:pPr>
              <a:t>2</a:t>
            </a:fld>
            <a:endParaRPr lang="en-GB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003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226DD5-6D74-4F75-8AE8-194C2B87D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B77E4-D16E-4E80-BECE-B10ACE50DA11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63F20AB-6232-8DC9-FEFE-ABF6F1456C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88443"/>
            <a:ext cx="10515600" cy="4088519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endParaRPr lang="en-GB">
              <a:solidFill>
                <a:schemeClr val="accent1"/>
              </a:solidFill>
              <a:cs typeface="Arial"/>
            </a:endParaRPr>
          </a:p>
          <a:p>
            <a:r>
              <a:rPr lang="en-GB">
                <a:ea typeface="+mn-lt"/>
                <a:cs typeface="+mn-lt"/>
                <a:hlinkClick r:id="rId2"/>
              </a:rPr>
              <a:t>Improving Asthma Care Together - Education For Health</a:t>
            </a:r>
            <a:endParaRPr lang="en-GB">
              <a:solidFill>
                <a:schemeClr val="accent1"/>
              </a:solidFill>
              <a:cs typeface="Arial"/>
            </a:endParaRPr>
          </a:p>
          <a:p>
            <a:endParaRPr lang="en-GB">
              <a:solidFill>
                <a:srgbClr val="3B3838"/>
              </a:solidFill>
              <a:latin typeface="Arial" panose="020B0604020202020204"/>
              <a:cs typeface="Arial"/>
            </a:endParaRPr>
          </a:p>
          <a:p>
            <a:r>
              <a:rPr lang="en-US">
                <a:solidFill>
                  <a:srgbClr val="414544"/>
                </a:solidFill>
                <a:latin typeface="montserrat"/>
              </a:rPr>
              <a:t>D</a:t>
            </a:r>
            <a:r>
              <a:rPr lang="en-US" b="0" i="0">
                <a:solidFill>
                  <a:srgbClr val="414544"/>
                </a:solidFill>
                <a:effectLst/>
                <a:latin typeface="montserrat"/>
              </a:rPr>
              <a:t>esigned for anyone who supports children and young people with asthma for example:</a:t>
            </a:r>
          </a:p>
          <a:p>
            <a:r>
              <a:rPr lang="en-US">
                <a:solidFill>
                  <a:srgbClr val="414544"/>
                </a:solidFill>
                <a:latin typeface="montserrat"/>
              </a:rPr>
              <a:t>HCA’s, admin staff, education, voluntary sector staff, housing, sports coaches, out of school activity staff, social care staff, youth workers, parents, carers, young people………</a:t>
            </a:r>
            <a:endParaRPr lang="en-US" b="0" i="0">
              <a:solidFill>
                <a:srgbClr val="414544"/>
              </a:solidFill>
              <a:effectLst/>
              <a:latin typeface="montserrat"/>
            </a:endParaRPr>
          </a:p>
          <a:p>
            <a:r>
              <a:rPr lang="en-US">
                <a:solidFill>
                  <a:srgbClr val="414544"/>
                </a:solidFill>
                <a:latin typeface="montserrat"/>
              </a:rPr>
              <a:t>It</a:t>
            </a:r>
            <a:r>
              <a:rPr lang="en-US" b="0" i="0">
                <a:solidFill>
                  <a:srgbClr val="414544"/>
                </a:solidFill>
                <a:effectLst/>
                <a:latin typeface="montserrat"/>
              </a:rPr>
              <a:t> will take approximately 45 minutes</a:t>
            </a:r>
          </a:p>
          <a:p>
            <a:r>
              <a:rPr lang="en-US">
                <a:solidFill>
                  <a:srgbClr val="414544"/>
                </a:solidFill>
                <a:latin typeface="montserrat"/>
              </a:rPr>
              <a:t>It will go towards CPD hours</a:t>
            </a:r>
            <a:endParaRPr lang="en-GB">
              <a:latin typeface="montserrat"/>
            </a:endParaRP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C5B71744-23B6-C3AD-1248-F57C3F37C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Tier 1 Training: Improving Asthma Care Together</a:t>
            </a:r>
          </a:p>
        </p:txBody>
      </p:sp>
      <p:pic>
        <p:nvPicPr>
          <p:cNvPr id="3" name="Picture 6" descr="The George Coller Memorial Fund">
            <a:extLst>
              <a:ext uri="{FF2B5EF4-FFF2-40B4-BE49-F238E27FC236}">
                <a16:creationId xmlns:a16="http://schemas.microsoft.com/office/drawing/2014/main" id="{1526BCC8-64A8-9241-9857-4A33A6471F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2697" y="5204665"/>
            <a:ext cx="1779412" cy="133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0229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977AD-92F0-4DE9-9856-3B578BB64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Tier 2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593440-7A71-4B42-AC37-E5E257DF1D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GB">
                <a:solidFill>
                  <a:schemeClr val="accent1"/>
                </a:solidFill>
                <a:latin typeface="Arial"/>
                <a:cs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https://portal.e-lfh.org.uk/Component/Details/760291</a:t>
            </a:r>
            <a:endParaRPr lang="en-GB">
              <a:solidFill>
                <a:schemeClr val="accent1"/>
              </a:solidFill>
              <a:latin typeface="Arial"/>
              <a:cs typeface="Arial"/>
            </a:endParaRPr>
          </a:p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i="0">
                <a:solidFill>
                  <a:srgbClr val="333333"/>
                </a:solidFill>
                <a:effectLst/>
                <a:latin typeface="montserrat"/>
              </a:rPr>
              <a:t>This </a:t>
            </a:r>
            <a:r>
              <a:rPr lang="en-US" i="0" err="1">
                <a:solidFill>
                  <a:srgbClr val="333333"/>
                </a:solidFill>
                <a:effectLst/>
                <a:latin typeface="montserrat"/>
              </a:rPr>
              <a:t>programme</a:t>
            </a:r>
            <a:r>
              <a:rPr lang="en-US" i="0">
                <a:solidFill>
                  <a:srgbClr val="333333"/>
                </a:solidFill>
                <a:effectLst/>
                <a:latin typeface="montserrat"/>
              </a:rPr>
              <a:t> is for any professional involved in the care of a child or young person with asthma for exa</a:t>
            </a:r>
            <a:r>
              <a:rPr lang="en-US">
                <a:solidFill>
                  <a:srgbClr val="333333"/>
                </a:solidFill>
                <a:latin typeface="montserrat"/>
              </a:rPr>
              <a:t>mple:</a:t>
            </a:r>
          </a:p>
          <a:p>
            <a:r>
              <a:rPr lang="en-US">
                <a:solidFill>
                  <a:srgbClr val="333333"/>
                </a:solidFill>
                <a:latin typeface="montserrat"/>
              </a:rPr>
              <a:t>Nurse, doctor, allied health professionals.</a:t>
            </a:r>
          </a:p>
          <a:p>
            <a:r>
              <a:rPr lang="en-US">
                <a:solidFill>
                  <a:srgbClr val="333333"/>
                </a:solidFill>
                <a:latin typeface="montserrat"/>
              </a:rPr>
              <a:t>It has 5 short sections with an end of module assessment, all sections do not need to be completed consecutively, they can be completed over a period of time to gain the module; for example, over a week.</a:t>
            </a:r>
          </a:p>
          <a:p>
            <a:r>
              <a:rPr lang="en-US">
                <a:solidFill>
                  <a:srgbClr val="333333"/>
                </a:solidFill>
                <a:latin typeface="montserrat"/>
              </a:rPr>
              <a:t>It will take approximately 3 hours.</a:t>
            </a:r>
          </a:p>
          <a:p>
            <a:r>
              <a:rPr lang="en-US">
                <a:solidFill>
                  <a:srgbClr val="333333"/>
                </a:solidFill>
                <a:latin typeface="montserrat"/>
              </a:rPr>
              <a:t>It will go towards CPD hours.</a:t>
            </a:r>
            <a:endParaRPr lang="en-GB">
              <a:latin typeface="montserra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03FA72-1616-4B4A-9684-5C7E0CE0B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B77E4-D16E-4E80-BECE-B10ACE50DA11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6" name="Picture 8" descr="Logo, company name&#10;&#10;Description automatically generated">
            <a:extLst>
              <a:ext uri="{FF2B5EF4-FFF2-40B4-BE49-F238E27FC236}">
                <a16:creationId xmlns:a16="http://schemas.microsoft.com/office/drawing/2014/main" id="{805121D4-3F6A-6132-424E-568F5D83E3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3923" y="5202618"/>
            <a:ext cx="1724884" cy="133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8749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097B26-7FD8-4FD4-8330-200667751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B77E4-D16E-4E80-BECE-B10ACE50DA11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38D4CE3-7369-4B94-0FC7-6A78A6689A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>
                <a:latin typeface="+mj-lt"/>
                <a:hlinkClick r:id="rId2"/>
              </a:rPr>
              <a:t>https://portal.e-lfh.org.uk/Component/Details/777204</a:t>
            </a:r>
            <a:endParaRPr lang="en-GB">
              <a:latin typeface="+mj-lt"/>
            </a:endParaRPr>
          </a:p>
          <a:p>
            <a:endParaRPr lang="en-GB">
              <a:latin typeface="+mj-lt"/>
            </a:endParaRPr>
          </a:p>
          <a:p>
            <a:r>
              <a:rPr lang="en-US">
                <a:solidFill>
                  <a:srgbClr val="333333"/>
                </a:solidFill>
                <a:latin typeface="montserrat" panose="00000500000000000000" pitchFamily="2" charset="0"/>
              </a:rPr>
              <a:t>This </a:t>
            </a:r>
            <a:r>
              <a:rPr lang="en-US" err="1">
                <a:solidFill>
                  <a:srgbClr val="333333"/>
                </a:solidFill>
                <a:latin typeface="montserrat" panose="00000500000000000000" pitchFamily="2" charset="0"/>
              </a:rPr>
              <a:t>programme</a:t>
            </a:r>
            <a:r>
              <a:rPr lang="en-US">
                <a:solidFill>
                  <a:srgbClr val="333333"/>
                </a:solidFill>
                <a:latin typeface="montserrat" panose="00000500000000000000" pitchFamily="2" charset="0"/>
              </a:rPr>
              <a:t> will</a:t>
            </a:r>
            <a:r>
              <a:rPr lang="en-US" b="0" i="0">
                <a:solidFill>
                  <a:srgbClr val="333333"/>
                </a:solidFill>
                <a:effectLst/>
                <a:latin typeface="montserrat" panose="00000500000000000000" pitchFamily="2" charset="0"/>
              </a:rPr>
              <a:t> ensure an in-depth understanding of all aspects of asthma care for children and young people and will allow the learner to meet all the learning outcomes from tier 3 of the National CYP Asthma Capability Framework and is designed for example:</a:t>
            </a:r>
          </a:p>
          <a:p>
            <a:r>
              <a:rPr lang="en-US">
                <a:solidFill>
                  <a:srgbClr val="333333"/>
                </a:solidFill>
                <a:latin typeface="montserrat" panose="00000500000000000000" pitchFamily="2" charset="0"/>
              </a:rPr>
              <a:t>GP, medical staff, nurses and allied health professionals with an interest in children’s and young people's asthma.</a:t>
            </a:r>
          </a:p>
          <a:p>
            <a:r>
              <a:rPr lang="en-US" b="0" i="0">
                <a:solidFill>
                  <a:srgbClr val="333333"/>
                </a:solidFill>
                <a:effectLst/>
                <a:latin typeface="montserrat" panose="00000500000000000000" pitchFamily="2" charset="0"/>
              </a:rPr>
              <a:t>It has 11 sections with an end of course assessment, all modules do not need to be completed consecutively; for example over a week.</a:t>
            </a:r>
          </a:p>
          <a:p>
            <a:r>
              <a:rPr lang="en-US">
                <a:solidFill>
                  <a:srgbClr val="333333"/>
                </a:solidFill>
                <a:latin typeface="montserrat" panose="00000500000000000000" pitchFamily="2" charset="0"/>
              </a:rPr>
              <a:t>It will take approximately 7 hours</a:t>
            </a:r>
          </a:p>
          <a:p>
            <a:r>
              <a:rPr lang="en-US" b="0" i="0">
                <a:solidFill>
                  <a:srgbClr val="333333"/>
                </a:solidFill>
                <a:effectLst/>
                <a:latin typeface="montserrat" panose="00000500000000000000" pitchFamily="2" charset="0"/>
              </a:rPr>
              <a:t>It will go towards CPD hours.</a:t>
            </a:r>
          </a:p>
          <a:p>
            <a:endParaRPr lang="en-GB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0483C9E3-CF39-EFEE-5C8A-CBD37619B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Tier 3</a:t>
            </a:r>
          </a:p>
        </p:txBody>
      </p:sp>
      <p:pic>
        <p:nvPicPr>
          <p:cNvPr id="3" name="Picture 10" descr="Beat Asthma">
            <a:extLst>
              <a:ext uri="{FF2B5EF4-FFF2-40B4-BE49-F238E27FC236}">
                <a16:creationId xmlns:a16="http://schemas.microsoft.com/office/drawing/2014/main" id="{9E349644-8601-3DFF-33D3-11A6E097FB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309" y="5202172"/>
            <a:ext cx="2598824" cy="133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4545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8E7B37-D647-97F1-F801-5449CB381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13" y="3752849"/>
            <a:ext cx="3290887" cy="2452687"/>
          </a:xfrm>
        </p:spPr>
        <p:txBody>
          <a:bodyPr anchor="ctr">
            <a:normAutofit/>
          </a:bodyPr>
          <a:lstStyle/>
          <a:p>
            <a:r>
              <a:rPr lang="en-GB" dirty="0">
                <a:cs typeface="Arial"/>
              </a:rPr>
              <a:t>Contact Details</a:t>
            </a:r>
            <a:endParaRPr lang="en-GB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CE7E9867-710D-9675-09F6-C6D48E27D8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09" r="20041" b="-1"/>
          <a:stretch/>
        </p:blipFill>
        <p:spPr bwMode="auto">
          <a:xfrm>
            <a:off x="359453" y="10"/>
            <a:ext cx="9877227" cy="3753735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BD3459-767E-EB03-98C7-894A838085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3982" y="3752850"/>
            <a:ext cx="7485413" cy="245268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1800">
                <a:cs typeface="Arial"/>
              </a:rPr>
              <a:t>Claire Uttley Senior Specialist Asthma Practitioner </a:t>
            </a:r>
            <a:r>
              <a:rPr lang="en-GB" sz="1800">
                <a:cs typeface="Arial"/>
                <a:hlinkClick r:id="rId3"/>
              </a:rPr>
              <a:t>claire.uttley1@nhs.net</a:t>
            </a:r>
            <a:endParaRPr lang="en-GB" sz="1800">
              <a:cs typeface="Arial"/>
            </a:endParaRPr>
          </a:p>
          <a:p>
            <a:endParaRPr lang="en-GB" sz="1800">
              <a:cs typeface="Arial"/>
            </a:endParaRPr>
          </a:p>
          <a:p>
            <a:r>
              <a:rPr lang="en-GB" sz="1800" dirty="0">
                <a:cs typeface="Arial"/>
              </a:rPr>
              <a:t>Georgina </a:t>
            </a:r>
            <a:r>
              <a:rPr lang="en-GB" sz="1800" dirty="0" err="1">
                <a:cs typeface="Arial"/>
              </a:rPr>
              <a:t>Fould</a:t>
            </a:r>
            <a:r>
              <a:rPr lang="en-GB" sz="1800" dirty="0">
                <a:cs typeface="Arial"/>
              </a:rPr>
              <a:t> </a:t>
            </a:r>
            <a:r>
              <a:rPr lang="en-GB" sz="1800" dirty="0" err="1">
                <a:cs typeface="Arial"/>
              </a:rPr>
              <a:t>Specilaist</a:t>
            </a:r>
            <a:r>
              <a:rPr lang="en-GB" sz="1800" dirty="0">
                <a:cs typeface="Arial"/>
              </a:rPr>
              <a:t> Asthma Practitioner </a:t>
            </a:r>
            <a:r>
              <a:rPr lang="en-GB" sz="1800" dirty="0">
                <a:cs typeface="Arial"/>
                <a:hlinkClick r:id="rId4"/>
              </a:rPr>
              <a:t>georgina.foulds1@nhs.net</a:t>
            </a:r>
            <a:endParaRPr lang="en-GB" sz="1800" dirty="0">
              <a:cs typeface="Arial"/>
            </a:endParaRPr>
          </a:p>
          <a:p>
            <a:endParaRPr lang="en-GB" sz="1800">
              <a:cs typeface="Arial"/>
            </a:endParaRPr>
          </a:p>
          <a:p>
            <a:endParaRPr lang="en-GB" sz="1800"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B9C468-72D1-EFC9-9088-302A2F3ED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4600" y="6356350"/>
            <a:ext cx="2743200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507B77E4-D16E-4E80-BECE-B10ACE50DA11}" type="slidenum">
              <a:rPr lang="en-GB" sz="1200">
                <a:solidFill>
                  <a:schemeClr val="tx1">
                    <a:lumMod val="75000"/>
                    <a:lumOff val="25000"/>
                  </a:schemeClr>
                </a:solidFill>
              </a:rPr>
              <a:pPr algn="r">
                <a:spcAft>
                  <a:spcPts val="600"/>
                </a:spcAft>
              </a:pPr>
              <a:t>6</a:t>
            </a:fld>
            <a:endParaRPr lang="en-GB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69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86451" y="5334011"/>
            <a:ext cx="10803037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33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lang="en-GB" sz="2133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133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lancashireandsouthcumbria.icb.nhs.uk</a:t>
            </a:r>
            <a:r>
              <a:rPr lang="en-GB" sz="2133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 </a:t>
            </a:r>
            <a:r>
              <a:rPr lang="en-GB" sz="2133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Facebook</a:t>
            </a:r>
            <a:r>
              <a:rPr lang="en-GB" sz="2133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133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@LSCICB </a:t>
            </a:r>
            <a:r>
              <a:rPr lang="en-GB" sz="2133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 </a:t>
            </a:r>
            <a:r>
              <a:rPr lang="en-GB" sz="2133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Twitter</a:t>
            </a:r>
            <a:r>
              <a:rPr lang="en-GB" sz="2133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133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@LSCICB</a:t>
            </a:r>
            <a:endParaRPr lang="en-GB" sz="2133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586451" y="4841382"/>
            <a:ext cx="10803037" cy="0"/>
          </a:xfrm>
          <a:prstGeom prst="line">
            <a:avLst/>
          </a:prstGeom>
          <a:ln w="57150">
            <a:solidFill>
              <a:srgbClr val="005EB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C24C8744-F785-40B1-B90F-1E474031990E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0329" y="2484966"/>
            <a:ext cx="2875280" cy="188806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7568C5-BA9F-46F9-A36C-CA70C1573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B20A6-AFA1-4363-A256-123012939910}" type="slidenum">
              <a:rPr lang="en-GB" smtClean="0"/>
              <a:t>7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D49CDF7-B94E-47FD-AE30-0D26E1CEC4DF}"/>
              </a:ext>
            </a:extLst>
          </p:cNvPr>
          <p:cNvSpPr txBox="1"/>
          <p:nvPr/>
        </p:nvSpPr>
        <p:spPr>
          <a:xfrm>
            <a:off x="10096500" y="0"/>
            <a:ext cx="2095500" cy="1457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6783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ad0b8d36-2468-4ccc-b85d-a12c572d0e36">
      <Terms xmlns="http://schemas.microsoft.com/office/infopath/2007/PartnerControls"/>
    </lcf76f155ced4ddcb4097134ff3c332f>
    <_ip_UnifiedCompliancePolicyProperties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8FD7695CBC66418EB407FC0C9439D7" ma:contentTypeVersion="13" ma:contentTypeDescription="Create a new document." ma:contentTypeScope="" ma:versionID="5090215cf84dd2396cb6e57b0a324e61">
  <xsd:schema xmlns:xsd="http://www.w3.org/2001/XMLSchema" xmlns:xs="http://www.w3.org/2001/XMLSchema" xmlns:p="http://schemas.microsoft.com/office/2006/metadata/properties" xmlns:ns1="http://schemas.microsoft.com/sharepoint/v3" xmlns:ns2="ad0b8d36-2468-4ccc-b85d-a12c572d0e36" xmlns:ns3="d68803de-c2cb-4495-a64e-1b0e05e8e675" targetNamespace="http://schemas.microsoft.com/office/2006/metadata/properties" ma:root="true" ma:fieldsID="300c9dc253b0a90a9043edaedc237faa" ns1:_="" ns2:_="" ns3:_="">
    <xsd:import namespace="http://schemas.microsoft.com/sharepoint/v3"/>
    <xsd:import namespace="ad0b8d36-2468-4ccc-b85d-a12c572d0e36"/>
    <xsd:import namespace="d68803de-c2cb-4495-a64e-1b0e05e8e67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2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3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d0b8d36-2468-4ccc-b85d-a12c572d0e3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2c8d5fda-b97d-42c6-97e2-f76465e161c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8803de-c2cb-4495-a64e-1b0e05e8e675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5DC8B80-C3E8-4120-A5FC-3E44703FBF1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4D3988B-62C4-4A7A-85FD-29A3230EE02C}">
  <ds:schemaRefs>
    <ds:schemaRef ds:uri="ad0b8d36-2468-4ccc-b85d-a12c572d0e36"/>
    <ds:schemaRef ds:uri="d68803de-c2cb-4495-a64e-1b0e05e8e67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1E0E00D-2D1C-45B8-ACD0-D2209C63FA0D}">
  <ds:schemaRefs>
    <ds:schemaRef ds:uri="ad0b8d36-2468-4ccc-b85d-a12c572d0e36"/>
    <ds:schemaRef ds:uri="d68803de-c2cb-4495-a64e-1b0e05e8e67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7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 </vt:lpstr>
      <vt:lpstr>Online Learning</vt:lpstr>
      <vt:lpstr>Tier 1 Training: Improving Asthma Care Together</vt:lpstr>
      <vt:lpstr>Tier 2 </vt:lpstr>
      <vt:lpstr>Tier 3</vt:lpstr>
      <vt:lpstr>Contact Details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BRITTON, Mark (NHS FYLDE AND WYRE CCG)</dc:creator>
  <cp:revision>122</cp:revision>
  <cp:lastPrinted>2022-06-20T15:46:29Z</cp:lastPrinted>
  <dcterms:created xsi:type="dcterms:W3CDTF">2022-06-20T08:43:06Z</dcterms:created>
  <dcterms:modified xsi:type="dcterms:W3CDTF">2023-04-28T12:33:35Z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0x010100918FD7695CBC66418EB407FC0C9439D7</vt:lpwstr>
  </property>
  <property fmtid="{D5CDD505-2E9C-101B-9397-08002B2CF9AE}" pid="3" name="MediaServiceImageTags">
    <vt:lpwstr/>
  </property>
</Properties>
</file>